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78" r:id="rId5"/>
    <p:sldId id="259" r:id="rId6"/>
    <p:sldId id="258" r:id="rId7"/>
    <p:sldId id="260" r:id="rId8"/>
    <p:sldId id="270" r:id="rId9"/>
    <p:sldId id="262" r:id="rId10"/>
    <p:sldId id="280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A7637DA-2A8F-D06C-A9E4-9C733BA05F04}" name="Utilisateur invité" initials="Ui" userId="S::urn:spo:anon#2a95575d4b71093db1617b7c55d2f4e493a63f0339fc1a5215b0e97183092a6e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3600"/>
    <a:srgbClr val="000A36"/>
    <a:srgbClr val="2200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4878D4-A1AB-C887-B8E4-C6F9A6D1D165}" v="219" dt="2022-03-25T08:03:31.045"/>
    <p1510:client id="{507F69BE-E23D-43A6-8C27-3D83962C0354}" v="1" dt="2022-03-25T04:57:52.581"/>
    <p1510:client id="{626F6CD2-F70A-B3D1-73EF-73AFBC352073}" v="375" dt="2022-03-25T05:32:25.595"/>
    <p1510:client id="{88B39ABA-4C4B-3A5B-5989-0B0DAAC824E3}" v="1152" dt="2022-03-25T06:25:12.386"/>
    <p1510:client id="{8E7638CF-89CD-6804-AFB8-2BA2B0E3E9B1}" v="246" dt="2022-03-25T07:49:55.138"/>
    <p1510:client id="{A14693DA-1875-4D98-9D31-41EA8EA79859}" v="113" dt="2022-03-25T07:19:27.416"/>
    <p1510:client id="{CC719274-274E-4A0F-9AD3-3DEA4B709A77}" v="707" dt="2022-03-25T07:37:04.590"/>
    <p1510:client id="{CC838006-BA93-CD08-DEF5-F198E9616012}" v="63" dt="2022-03-25T08:07:13.764"/>
    <p1510:client id="{FBE5060F-B10C-7038-FCEB-5F3335AF2A76}" v="632" dt="2022-03-25T07:13:19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D8C16-D079-4B05-B41F-B5738442F5D9}" type="datetimeFigureOut">
              <a:t>3/25/2022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43F46-549E-4C18-97AE-5E3B78686F0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0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46CC2-DF3B-4847-99A8-1FCAF2987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7E2AE-2350-4F20-B5A8-CDF90A1DE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305F5-54F7-4979-979D-0AAC113F9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AA583-3FC9-4D92-8A1A-1511989F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77E8E-C289-426A-A63D-31342E86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619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B3CC9-91AA-4EDF-B2CA-88317C4B1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60E51-FE46-4D81-A659-5162F0A34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7CA2F-2D55-4EA9-96EF-8CD17683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09FE4-3F57-4B2B-842D-6D3E5966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E4006-C302-4710-BEA1-1F028400E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862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2251EA-2417-4BB1-A87D-28BA70D64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9D43F-48AF-4E82-958D-DDAF4736A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602D7-AE27-4DDA-AE22-7E881D0EB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8ED48-7AD9-42B4-94C4-B27C8F114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CDC97-2BD3-4BB8-9AF6-45B69F2F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2196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83F4-4FEB-46B8-8B7C-8CAB071AF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E07C1-FB38-48A7-B82C-0D700181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44F0A-5465-42CF-AA74-3454C030E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07CD1-457A-438E-827B-19D441AE6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C130-A524-4F2A-B60A-B3EED51EE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143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9951-6991-4788-8722-84FC5635A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2B03E-F5B9-4C97-87FC-20E856550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CBBC0-4997-4DBE-8027-5896F46DF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ED838-B7CE-451E-8061-F1620BF78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79FC2-BBC6-49DB-9E81-7A267323D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841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2EC5-BBB3-44CF-A2BF-03F0EF48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C269-5A5C-42C7-9732-3A603AEFF5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5199BF-75A3-4612-8B87-422D778B5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8A21C-5ED8-4FEF-BA5B-73A70D50F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3C73-DE68-4A46-B2D5-67DC054CE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3F756-BE89-4BDC-91D5-169E4FE31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7876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1AF3F-F91C-4F2B-982F-5709FEE49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43CB0-3109-4F60-BFE2-268EE1E9B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F03963-D0D8-4CB8-AD8E-4BB1BA4D1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EF0AE-A9EC-4674-B681-2BDC5D566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F0EE06-80A4-4C69-9450-DBA13C69CB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FD2DE0-4181-4BC4-BCEB-C3C5AEBA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61F181-67F9-4E44-999B-BD0EAFA9F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342B9-D9C8-414B-AABA-85539AAE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0896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27C66-33D3-4D04-A40F-9FF619E2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4681-386A-4DAB-8783-236221200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4E731-985C-4384-A6F6-BD3D84502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0AEF4-A3C0-47A7-A5A0-7981472D7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260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82B81-0503-4A43-9A9F-36A69ADD3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B04C4-19E4-4002-800E-92F2D39B7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55EDD-8264-4697-8199-6C237C99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4639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A165C-14BA-4C2A-9C2E-7F64CB2A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AFF30-92E4-4CC0-B4B6-9712F14B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35619-BCC4-4855-B98F-729EE1C23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867A29-D112-4300-B938-F92A76808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B2633-8168-43EF-AB3E-73EBC3FDC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6CF50-5C2E-49E0-B4DB-77130C94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64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1240-4A0B-400A-B7C2-08C47A36E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B8FF6A-94EF-46FE-B14D-A6BFF6B55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25FAB-2F9B-41E2-A74B-CFFF7C450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4619D-B0F5-44FE-B038-0018F3B7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DCA33-5126-4CE2-84FF-9D62E5B52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3211B-4FFC-4600-B6E1-30F02515F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020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2ED770-F5CA-4615-96D1-076AD36BA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46EA4-BBC3-4126-AD7B-02ED4F43F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C4CE8-5DB4-4E67-AA91-D62148BDD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71BC-425C-4BCA-BE8B-7024E281A90A}" type="datetimeFigureOut">
              <a:rPr lang="fr-FR" smtClean="0"/>
              <a:t>25/03/2022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50FD6-A0F2-49F8-9D75-0CC5A753A7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93C50-B408-4D48-A003-9D913F3DB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3CEE0-967E-4A39-BC4D-F3BDEC6200D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099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rosaparks.ap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fm-business.de/firmen/seminare/personalmanagement/anti-rassismus-strategien/" TargetMode="External"/><Relationship Id="rId2" Type="http://schemas.openxmlformats.org/officeDocument/2006/relationships/hyperlink" Target="https://www.intel.com/content/www/us/en/diversity/diversity-2016-annual-repor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iving-diversity.de/images/PDF_Sexismus-am-Arbeitsplatz-02_2020.pdf" TargetMode="External"/><Relationship Id="rId4" Type="http://schemas.openxmlformats.org/officeDocument/2006/relationships/hyperlink" Target="https://www.diversitycampus.eu/en/contact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6CF98294-E21F-F267-2269-542877A0A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940000">
            <a:off x="-920307" y="-3606048"/>
            <a:ext cx="13762876" cy="14062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236AAB-B4C0-1DA3-BB4D-8642B3CEDE06}"/>
              </a:ext>
            </a:extLst>
          </p:cNvPr>
          <p:cNvSpPr txBox="1"/>
          <p:nvPr/>
        </p:nvSpPr>
        <p:spPr>
          <a:xfrm>
            <a:off x="703848" y="573505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>
                <a:solidFill>
                  <a:srgbClr val="D8D8D8"/>
                </a:solidFill>
              </a:rPr>
              <a:t>Elisey</a:t>
            </a:r>
            <a:endParaRPr lang="en-US" b="1">
              <a:solidFill>
                <a:srgbClr val="D8D8D8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77BAD1-F3F9-85C5-6278-15A4A40461D6}"/>
              </a:ext>
            </a:extLst>
          </p:cNvPr>
          <p:cNvSpPr txBox="1"/>
          <p:nvPr/>
        </p:nvSpPr>
        <p:spPr>
          <a:xfrm>
            <a:off x="8514347" y="5616741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>
                <a:solidFill>
                  <a:srgbClr val="171616"/>
                </a:solidFill>
              </a:rPr>
              <a:t>Mehdi</a:t>
            </a:r>
            <a:endParaRPr lang="en-US" b="1">
              <a:solidFill>
                <a:srgbClr val="17161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902042-7711-B54B-59A2-ACEFAB59E6B9}"/>
              </a:ext>
            </a:extLst>
          </p:cNvPr>
          <p:cNvSpPr txBox="1"/>
          <p:nvPr/>
        </p:nvSpPr>
        <p:spPr>
          <a:xfrm>
            <a:off x="3873698" y="2732504"/>
            <a:ext cx="4003346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i="1">
                <a:solidFill>
                  <a:srgbClr val="2B3600"/>
                </a:solidFill>
                <a:latin typeface="Consolas"/>
              </a:rPr>
              <a:t>Bonjour! </a:t>
            </a:r>
            <a:r>
              <a:rPr lang="fr-FR" sz="2800" i="1" err="1">
                <a:solidFill>
                  <a:srgbClr val="2B3600"/>
                </a:solidFill>
                <a:latin typeface="Consolas"/>
              </a:rPr>
              <a:t>Hallo</a:t>
            </a:r>
            <a:r>
              <a:rPr lang="fr-FR" sz="2800" i="1">
                <a:solidFill>
                  <a:srgbClr val="2B3600"/>
                </a:solidFill>
                <a:latin typeface="Consolas"/>
              </a:rPr>
              <a:t> !</a:t>
            </a:r>
          </a:p>
          <a:p>
            <a:pPr algn="ctr"/>
            <a:r>
              <a:rPr lang="fr-FR" sz="2800" i="1" err="1">
                <a:solidFill>
                  <a:srgbClr val="2B3600"/>
                </a:solidFill>
                <a:latin typeface="Consolas"/>
                <a:cs typeface="Calibri"/>
              </a:rPr>
              <a:t>We</a:t>
            </a:r>
            <a:r>
              <a:rPr lang="fr-FR" sz="2800" i="1">
                <a:solidFill>
                  <a:srgbClr val="2B3600"/>
                </a:solidFill>
                <a:latin typeface="Consolas"/>
                <a:cs typeface="Calibri"/>
              </a:rPr>
              <a:t> are the « </a:t>
            </a:r>
            <a:r>
              <a:rPr lang="fr-FR" sz="2800" b="1" i="1" err="1">
                <a:solidFill>
                  <a:srgbClr val="2B3600"/>
                </a:solidFill>
                <a:latin typeface="Consolas"/>
                <a:cs typeface="Calibri"/>
              </a:rPr>
              <a:t>barman_joke</a:t>
            </a:r>
            <a:r>
              <a:rPr lang="fr-FR" sz="2800" b="1" i="1">
                <a:solidFill>
                  <a:srgbClr val="2B3600"/>
                </a:solidFill>
                <a:latin typeface="Consolas"/>
                <a:cs typeface="Calibri"/>
              </a:rPr>
              <a:t> </a:t>
            </a:r>
            <a:r>
              <a:rPr lang="fr-FR" sz="2800" i="1">
                <a:solidFill>
                  <a:srgbClr val="2B3600"/>
                </a:solidFill>
                <a:latin typeface="Consolas"/>
                <a:cs typeface="Calibri"/>
              </a:rPr>
              <a:t>»</a:t>
            </a:r>
            <a:endParaRPr lang="en-US" i="1">
              <a:solidFill>
                <a:srgbClr val="2B3600"/>
              </a:solidFill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210EE0-083D-6946-3338-4D56AEAA4C62}"/>
              </a:ext>
            </a:extLst>
          </p:cNvPr>
          <p:cNvSpPr txBox="1"/>
          <p:nvPr/>
        </p:nvSpPr>
        <p:spPr>
          <a:xfrm>
            <a:off x="8520779" y="573505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>
                <a:solidFill>
                  <a:schemeClr val="tx1">
                    <a:lumMod val="75000"/>
                    <a:lumOff val="25000"/>
                  </a:schemeClr>
                </a:solidFill>
              </a:rPr>
              <a:t>Maureen</a:t>
            </a:r>
            <a:endParaRPr lang="en-US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1EC82A-2148-B14A-8795-B907500FA136}"/>
              </a:ext>
            </a:extLst>
          </p:cNvPr>
          <p:cNvSpPr txBox="1"/>
          <p:nvPr/>
        </p:nvSpPr>
        <p:spPr>
          <a:xfrm>
            <a:off x="707441" y="5616740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>
                <a:solidFill>
                  <a:srgbClr val="3F3F3F"/>
                </a:solidFill>
              </a:rPr>
              <a:t>Aristide</a:t>
            </a:r>
            <a:endParaRPr lang="en-US" b="1">
              <a:solidFill>
                <a:srgbClr val="3F3F3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4ADADE-3DFD-BF09-2491-B07B466F841F}"/>
              </a:ext>
            </a:extLst>
          </p:cNvPr>
          <p:cNvSpPr txBox="1"/>
          <p:nvPr/>
        </p:nvSpPr>
        <p:spPr>
          <a:xfrm>
            <a:off x="2792255" y="4855965"/>
            <a:ext cx="308311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3F3F3F"/>
                </a:solidFill>
                <a:ea typeface="+mn-lt"/>
                <a:cs typeface="+mn-lt"/>
              </a:rPr>
              <a:t>worked with DLR</a:t>
            </a:r>
            <a:br>
              <a:rPr lang="en-US">
                <a:solidFill>
                  <a:srgbClr val="3F3F3F"/>
                </a:solidFill>
                <a:ea typeface="+mn-lt"/>
                <a:cs typeface="+mn-lt"/>
              </a:rPr>
            </a:br>
            <a:r>
              <a:rPr lang="en-US">
                <a:solidFill>
                  <a:srgbClr val="3F3F3F"/>
                </a:solidFill>
                <a:ea typeface="+mn-lt"/>
                <a:cs typeface="+mn-lt"/>
              </a:rPr>
              <a:t>on optical free space</a:t>
            </a:r>
            <a:br>
              <a:rPr lang="en-US">
                <a:solidFill>
                  <a:srgbClr val="3F3F3F"/>
                </a:solidFill>
                <a:ea typeface="+mn-lt"/>
                <a:cs typeface="+mn-lt"/>
              </a:rPr>
            </a:br>
            <a:r>
              <a:rPr lang="en-US">
                <a:solidFill>
                  <a:srgbClr val="3F3F3F"/>
                </a:solidFill>
                <a:ea typeface="+mn-lt"/>
                <a:cs typeface="+mn-lt"/>
              </a:rPr>
              <a:t>communication</a:t>
            </a: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DCBE64-5835-7FF6-429A-3A50C1CB43D8}"/>
              </a:ext>
            </a:extLst>
          </p:cNvPr>
          <p:cNvSpPr txBox="1"/>
          <p:nvPr/>
        </p:nvSpPr>
        <p:spPr>
          <a:xfrm>
            <a:off x="2538662" y="1185110"/>
            <a:ext cx="20313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D8D8D8"/>
                </a:solidFill>
                <a:cs typeface="Calibri"/>
              </a:rPr>
              <a:t>Systems Architect at </a:t>
            </a:r>
            <a:r>
              <a:rPr lang="en-US" err="1">
                <a:solidFill>
                  <a:srgbClr val="D8D8D8"/>
                </a:solidFill>
                <a:cs typeface="Calibri"/>
              </a:rPr>
              <a:t>Intui</a:t>
            </a:r>
            <a:r>
              <a:rPr lang="en-US">
                <a:solidFill>
                  <a:srgbClr val="D8D8D8"/>
                </a:solidFill>
                <a:cs typeface="Calibri"/>
              </a:rPr>
              <a:t> Travel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0013-DC35-74C7-DC88-9D5DB3680A99}"/>
              </a:ext>
            </a:extLst>
          </p:cNvPr>
          <p:cNvSpPr txBox="1"/>
          <p:nvPr/>
        </p:nvSpPr>
        <p:spPr>
          <a:xfrm>
            <a:off x="5085346" y="1185110"/>
            <a:ext cx="378593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>
                <a:solidFill>
                  <a:srgbClr val="3F3F3F"/>
                </a:solidFill>
                <a:ea typeface="+mn-lt"/>
                <a:cs typeface="+mn-lt"/>
              </a:rPr>
              <a:t>president of Synergy, EPITA's social diversity association</a:t>
            </a:r>
            <a:endParaRPr lang="en-US">
              <a:solidFill>
                <a:srgbClr val="3F3F3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416950-66E9-35A2-CC34-0B1BED9A47E0}"/>
              </a:ext>
            </a:extLst>
          </p:cNvPr>
          <p:cNvSpPr txBox="1"/>
          <p:nvPr/>
        </p:nvSpPr>
        <p:spPr>
          <a:xfrm>
            <a:off x="5225714" y="4854742"/>
            <a:ext cx="378593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>
                <a:solidFill>
                  <a:srgbClr val="171616"/>
                </a:solidFill>
                <a:ea typeface="+mn-lt"/>
                <a:cs typeface="+mn-lt"/>
              </a:rPr>
              <a:t>Vice-President and cofounder of </a:t>
            </a:r>
            <a:r>
              <a:rPr lang="en-US" err="1">
                <a:solidFill>
                  <a:srgbClr val="171616"/>
                </a:solidFill>
                <a:ea typeface="+mn-lt"/>
                <a:cs typeface="+mn-lt"/>
              </a:rPr>
              <a:t>GottaGoHack</a:t>
            </a:r>
            <a:endParaRPr lang="en-US">
              <a:solidFill>
                <a:srgbClr val="171616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509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imeline&#10;&#10;Description automatically generated with low confidence">
            <a:extLst>
              <a:ext uri="{FF2B5EF4-FFF2-40B4-BE49-F238E27FC236}">
                <a16:creationId xmlns:a16="http://schemas.microsoft.com/office/drawing/2014/main" id="{13272F1C-B399-4B01-8F5B-34F8E7D3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D4287CF-2A7F-4D72-BCB7-1D3EB87E3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fr-FR" sz="4000" err="1"/>
              <a:t>Rosaparks.app</a:t>
            </a:r>
            <a:endParaRPr lang="fr-FR" sz="400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FC26048-1E74-4258-B61A-61E4E0D58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fr-FR" sz="2000"/>
              <a:t>A cocoon for confort and </a:t>
            </a:r>
            <a:r>
              <a:rPr lang="fr-FR" sz="2000" err="1"/>
              <a:t>learning</a:t>
            </a:r>
            <a:endParaRPr lang="fr-FR" sz="2000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Powered by Logo&#10;&#10;Description automatically generated">
            <a:extLst>
              <a:ext uri="{FF2B5EF4-FFF2-40B4-BE49-F238E27FC236}">
                <a16:creationId xmlns:a16="http://schemas.microsoft.com/office/drawing/2014/main" id="{DE0B36F5-DFCE-4733-8561-F8BACC0CD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60" y="5847914"/>
            <a:ext cx="1780161" cy="11867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28AE76-3505-4841-9B99-BD75C0A09735}"/>
              </a:ext>
            </a:extLst>
          </p:cNvPr>
          <p:cNvSpPr txBox="1"/>
          <p:nvPr/>
        </p:nvSpPr>
        <p:spPr>
          <a:xfrm>
            <a:off x="9373327" y="5917981"/>
            <a:ext cx="129022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/>
              <a:t>Powered by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994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rld map made up of coins">
            <a:extLst>
              <a:ext uri="{FF2B5EF4-FFF2-40B4-BE49-F238E27FC236}">
                <a16:creationId xmlns:a16="http://schemas.microsoft.com/office/drawing/2014/main" id="{E9E37CAF-8D31-B59D-0931-847F6C1CE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9" r="14095" b="74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DD0D73-6ECA-40B7-B42C-EE6B7668C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fr-FR" sz="2800"/>
              <a:t>The real problem?</a:t>
            </a:r>
            <a:endParaRPr lang="fr-FR" sz="2800">
              <a:cs typeface="Calibri Ligh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AC5CA-1DFE-41AB-BD0F-6E398B2D9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fr-FR" sz="1700"/>
              <a:t>Money.</a:t>
            </a:r>
          </a:p>
          <a:p>
            <a:pPr marL="0" indent="0">
              <a:buNone/>
            </a:pPr>
            <a:endParaRPr lang="fr-FR" sz="1700"/>
          </a:p>
        </p:txBody>
      </p:sp>
    </p:spTree>
    <p:extLst>
      <p:ext uri="{BB962C8B-B14F-4D97-AF65-F5344CB8AC3E}">
        <p14:creationId xmlns:p14="http://schemas.microsoft.com/office/powerpoint/2010/main" val="1248765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!!Rectangle">
            <a:extLst>
              <a:ext uri="{FF2B5EF4-FFF2-40B4-BE49-F238E27FC236}">
                <a16:creationId xmlns:a16="http://schemas.microsoft.com/office/drawing/2014/main" id="{D4906370-1564-49FA-A802-58546B392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Colourful carved figures of humans">
            <a:extLst>
              <a:ext uri="{FF2B5EF4-FFF2-40B4-BE49-F238E27FC236}">
                <a16:creationId xmlns:a16="http://schemas.microsoft.com/office/drawing/2014/main" id="{29838085-2B07-8300-34AC-F58B7B5B4D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210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Oval 17">
            <a:extLst>
              <a:ext uri="{FF2B5EF4-FFF2-40B4-BE49-F238E27FC236}">
                <a16:creationId xmlns:a16="http://schemas.microsoft.com/office/drawing/2014/main" id="{EF640709-BDFD-453B-B75D-6212E7A8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1500" y="370600"/>
            <a:ext cx="5923842" cy="5923842"/>
          </a:xfrm>
          <a:prstGeom prst="ellipse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8693C2-62A5-48AD-B518-0F575D6F8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7192" y="1032483"/>
            <a:ext cx="5037616" cy="29823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We bring in more diverse people!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43807-6D22-4D1D-8CF2-AFEFE3AD9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7192" y="4106918"/>
            <a:ext cx="5037616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/>
              <a:t>Businesses, NPOs, and individuals</a:t>
            </a:r>
          </a:p>
        </p:txBody>
      </p:sp>
      <p:sp>
        <p:nvSpPr>
          <p:cNvPr id="26" name="Arc 19">
            <a:extLst>
              <a:ext uri="{FF2B5EF4-FFF2-40B4-BE49-F238E27FC236}">
                <a16:creationId xmlns:a16="http://schemas.microsoft.com/office/drawing/2014/main" id="{B4019478-3FDC-438C-8848-1D7DA864A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1">
            <a:extLst>
              <a:ext uri="{FF2B5EF4-FFF2-40B4-BE49-F238E27FC236}">
                <a16:creationId xmlns:a16="http://schemas.microsoft.com/office/drawing/2014/main" id="{FE406479-1D57-4209-B128-3C817462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4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Diagram, schematic&#10;&#10;Description automatically generated">
            <a:extLst>
              <a:ext uri="{FF2B5EF4-FFF2-40B4-BE49-F238E27FC236}">
                <a16:creationId xmlns:a16="http://schemas.microsoft.com/office/drawing/2014/main" id="{8412A987-6589-40A5-B3EF-DCF40B7A9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38" y="0"/>
            <a:ext cx="10307317" cy="6886026"/>
          </a:xfrm>
        </p:spPr>
      </p:pic>
    </p:spTree>
    <p:extLst>
      <p:ext uri="{BB962C8B-B14F-4D97-AF65-F5344CB8AC3E}">
        <p14:creationId xmlns:p14="http://schemas.microsoft.com/office/powerpoint/2010/main" val="248504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1E80B-9607-4589-ADC3-81AD5A441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  <a:hlinkClick r:id="rId2"/>
              </a:rPr>
              <a:t>https://rosaparks.app</a:t>
            </a: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3F14E6-D796-A5FE-F075-553A0D078DA6}"/>
              </a:ext>
            </a:extLst>
          </p:cNvPr>
          <p:cNvSpPr txBox="1"/>
          <p:nvPr/>
        </p:nvSpPr>
        <p:spPr>
          <a:xfrm>
            <a:off x="965200" y="2470248"/>
            <a:ext cx="4048344" cy="353623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/>
              <a:t>Let's check it out!</a:t>
            </a:r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Powered by Logo&#10;&#10;Description automatically generated">
            <a:extLst>
              <a:ext uri="{FF2B5EF4-FFF2-40B4-BE49-F238E27FC236}">
                <a16:creationId xmlns:a16="http://schemas.microsoft.com/office/drawing/2014/main" id="{2B3F9845-CBEF-EADC-EAD9-E4C3096507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130" y="1889231"/>
            <a:ext cx="4939673" cy="33055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F7D7A7-636E-58C3-D29C-37EE9D34EB6C}"/>
              </a:ext>
            </a:extLst>
          </p:cNvPr>
          <p:cNvSpPr txBox="1"/>
          <p:nvPr/>
        </p:nvSpPr>
        <p:spPr>
          <a:xfrm>
            <a:off x="8404302" y="2847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Powered by</a:t>
            </a:r>
          </a:p>
        </p:txBody>
      </p:sp>
    </p:spTree>
    <p:extLst>
      <p:ext uri="{BB962C8B-B14F-4D97-AF65-F5344CB8AC3E}">
        <p14:creationId xmlns:p14="http://schemas.microsoft.com/office/powerpoint/2010/main" val="3734858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94">
            <a:extLst>
              <a:ext uri="{FF2B5EF4-FFF2-40B4-BE49-F238E27FC236}">
                <a16:creationId xmlns:a16="http://schemas.microsoft.com/office/drawing/2014/main" id="{CAD82CDB-5509-455C-A2AC-DBC53F85A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4" name="Rectangle 96">
            <a:extLst>
              <a:ext uri="{FF2B5EF4-FFF2-40B4-BE49-F238E27FC236}">
                <a16:creationId xmlns:a16="http://schemas.microsoft.com/office/drawing/2014/main" id="{720D4FAC-7B9A-4A4F-8E53-071522870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3078" y="201352"/>
            <a:ext cx="7568588" cy="2093976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8979E-0484-4E18-8C92-B885ADB2C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271" y="443668"/>
            <a:ext cx="2871216" cy="16093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/>
              <a:t>Low costs,</a:t>
            </a:r>
            <a:br>
              <a:rPr lang="en-US" sz="2400"/>
            </a:br>
            <a:r>
              <a:rPr lang="en-US" sz="2400"/>
              <a:t> only pay for what you use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ACAAAD8-80D1-45DC-9404-82765BD5C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81"/>
          <a:stretch/>
        </p:blipFill>
        <p:spPr>
          <a:xfrm>
            <a:off x="20" y="173920"/>
            <a:ext cx="3936404" cy="2148840"/>
          </a:xfrm>
          <a:prstGeom prst="rect">
            <a:avLst/>
          </a:prstGeom>
        </p:spPr>
      </p:pic>
      <p:sp>
        <p:nvSpPr>
          <p:cNvPr id="115" name="Rectangle 98">
            <a:extLst>
              <a:ext uri="{FF2B5EF4-FFF2-40B4-BE49-F238E27FC236}">
                <a16:creationId xmlns:a16="http://schemas.microsoft.com/office/drawing/2014/main" id="{EDD2A13B-608C-4BE1-AC1F-62B2DAF76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5702" y="89748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00">
            <a:extLst>
              <a:ext uri="{FF2B5EF4-FFF2-40B4-BE49-F238E27FC236}">
                <a16:creationId xmlns:a16="http://schemas.microsoft.com/office/drawing/2014/main" id="{977038ED-F717-467A-8D75-D8441BB92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60118" y="1239196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AFD56D5A-2443-45A9-9DDE-0994D7B66E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226"/>
          <a:stretch/>
        </p:blipFill>
        <p:spPr>
          <a:xfrm>
            <a:off x="20" y="2573433"/>
            <a:ext cx="3936404" cy="3735926"/>
          </a:xfrm>
          <a:prstGeom prst="rect">
            <a:avLst/>
          </a:prstGeom>
        </p:spPr>
      </p:pic>
      <p:pic>
        <p:nvPicPr>
          <p:cNvPr id="4" name="Picture 10">
            <a:extLst>
              <a:ext uri="{FF2B5EF4-FFF2-40B4-BE49-F238E27FC236}">
                <a16:creationId xmlns:a16="http://schemas.microsoft.com/office/drawing/2014/main" id="{CB1AB4F5-C66C-4090-88B5-0DDB6F5A9E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1565"/>
          <a:stretch/>
        </p:blipFill>
        <p:spPr>
          <a:xfrm>
            <a:off x="4155702" y="2573434"/>
            <a:ext cx="3922776" cy="3735926"/>
          </a:xfrm>
          <a:prstGeom prst="rect">
            <a:avLst/>
          </a:prstGeom>
        </p:spPr>
      </p:pic>
      <p:pic>
        <p:nvPicPr>
          <p:cNvPr id="6" name="Content Placeholder 13">
            <a:extLst>
              <a:ext uri="{FF2B5EF4-FFF2-40B4-BE49-F238E27FC236}">
                <a16:creationId xmlns:a16="http://schemas.microsoft.com/office/drawing/2014/main" id="{69E61132-6C39-4B48-8700-E1A30B5277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65" r="26605" b="-1"/>
          <a:stretch/>
        </p:blipFill>
        <p:spPr>
          <a:xfrm>
            <a:off x="8290932" y="2560123"/>
            <a:ext cx="3901068" cy="3749236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99CD9B7F-FB7F-40C1-904C-35690CCEAA8E}"/>
              </a:ext>
            </a:extLst>
          </p:cNvPr>
          <p:cNvSpPr/>
          <p:nvPr/>
        </p:nvSpPr>
        <p:spPr>
          <a:xfrm>
            <a:off x="345440" y="5201920"/>
            <a:ext cx="2042160" cy="2844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9A477AE-2ECF-448B-A55C-7FF8CFE86C16}"/>
              </a:ext>
            </a:extLst>
          </p:cNvPr>
          <p:cNvSpPr/>
          <p:nvPr/>
        </p:nvSpPr>
        <p:spPr>
          <a:xfrm>
            <a:off x="264160" y="2692400"/>
            <a:ext cx="3576320" cy="2844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E6C5CC-24D5-4068-8A2C-2083CE08F8CC}"/>
              </a:ext>
            </a:extLst>
          </p:cNvPr>
          <p:cNvSpPr/>
          <p:nvPr/>
        </p:nvSpPr>
        <p:spPr>
          <a:xfrm>
            <a:off x="4074930" y="5679440"/>
            <a:ext cx="3037070" cy="19304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4" name="Picture 93" descr="Powered by Logo&#10;&#10;Description automatically generated">
            <a:extLst>
              <a:ext uri="{FF2B5EF4-FFF2-40B4-BE49-F238E27FC236}">
                <a16:creationId xmlns:a16="http://schemas.microsoft.com/office/drawing/2014/main" id="{77C385FC-D2EC-417D-99EA-77356DA23F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6027" y="443668"/>
            <a:ext cx="2223803" cy="148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3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E0254-9F81-440E-A6F6-60F674B0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High revenues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69081-7520-4192-8732-C4AE769C2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4536" y="640080"/>
            <a:ext cx="5053066" cy="25466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Companies value social diversity ! Intel for example set aside </a:t>
            </a:r>
            <a:r>
              <a:rPr lang="en-US" sz="2000">
                <a:hlinkClick r:id="rId2"/>
              </a:rPr>
              <a:t>$300 million</a:t>
            </a:r>
            <a:r>
              <a:rPr lang="en-US" sz="2000"/>
              <a:t> to manage diversity and inclusion in its workplace, and with countries like France writing new laws around it, </a:t>
            </a:r>
          </a:p>
          <a:p>
            <a:r>
              <a:rPr lang="en-US" sz="2000"/>
              <a:t>Depending on the country, </a:t>
            </a:r>
            <a:r>
              <a:rPr lang="en-US" sz="2000" err="1"/>
              <a:t>sensibilisation</a:t>
            </a:r>
            <a:r>
              <a:rPr lang="en-US" sz="2000"/>
              <a:t> seminars and courses, even on the web, can get up to 1280 euros in Germany.</a:t>
            </a:r>
          </a:p>
          <a:p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500B3-14C8-976D-E607-301373A0CA30}"/>
              </a:ext>
            </a:extLst>
          </p:cNvPr>
          <p:cNvSpPr txBox="1"/>
          <p:nvPr/>
        </p:nvSpPr>
        <p:spPr>
          <a:xfrm>
            <a:off x="6558551" y="3483356"/>
            <a:ext cx="5057398" cy="300380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fontScale="92500" lnSpcReduction="20000"/>
          </a:bodyPr>
          <a:lstStyle/>
          <a:p>
            <a:pPr marL="5143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>
                <a:hlinkClick r:id="rId2"/>
              </a:rPr>
              <a:t>https://www.intel.com/content/www/us/en/diversity/diversity-2016-annual-report.html</a:t>
            </a:r>
            <a:endParaRPr lang="en-US" sz="2000"/>
          </a:p>
          <a:p>
            <a:pPr marL="5143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>
                <a:hlinkClick r:id="rId3"/>
              </a:rPr>
              <a:t>https://ifm-business.de/firmen/seminare/personalmanagement/anti-rassismus-strategien/</a:t>
            </a:r>
            <a:endParaRPr lang="en-US" sz="2000"/>
          </a:p>
          <a:p>
            <a:pPr marL="5143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>
                <a:hlinkClick r:id="rId4"/>
              </a:rPr>
              <a:t>https://www.diversitycampus.eu/en/contact/</a:t>
            </a:r>
            <a:r>
              <a:rPr lang="en-US" sz="2000"/>
              <a:t> (1280€ for online seminar)</a:t>
            </a:r>
          </a:p>
          <a:p>
            <a:pPr marL="5143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>
                <a:hlinkClick r:id="rId5"/>
              </a:rPr>
              <a:t>https://living-diversity.de/images/PDF_Sexismus-am-Arbeitsplatz-02_2020.pdf</a:t>
            </a:r>
            <a:r>
              <a:rPr lang="en-US" sz="2000"/>
              <a:t> (350€ for a person, 420€ for a company)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8937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3D323F8-2018-869C-DD99-EA78E5FB1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00" b="23500"/>
          <a:stretch/>
        </p:blipFill>
        <p:spPr>
          <a:xfrm>
            <a:off x="767241" y="643467"/>
            <a:ext cx="7212915" cy="4057265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1B91595-DF01-4E8B-80BF-B812BA9BF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346694"/>
            <a:ext cx="10447252" cy="1511306"/>
          </a:xfrm>
          <a:custGeom>
            <a:avLst/>
            <a:gdLst>
              <a:gd name="connsiteX0" fmla="*/ 0 w 10447252"/>
              <a:gd name="connsiteY0" fmla="*/ 0 h 1511306"/>
              <a:gd name="connsiteX1" fmla="*/ 3100647 w 10447252"/>
              <a:gd name="connsiteY1" fmla="*/ 0 h 1511306"/>
              <a:gd name="connsiteX2" fmla="*/ 3292695 w 10447252"/>
              <a:gd name="connsiteY2" fmla="*/ 0 h 1511306"/>
              <a:gd name="connsiteX3" fmla="*/ 3340133 w 10447252"/>
              <a:gd name="connsiteY3" fmla="*/ 0 h 1511306"/>
              <a:gd name="connsiteX4" fmla="*/ 4310215 w 10447252"/>
              <a:gd name="connsiteY4" fmla="*/ 0 h 1511306"/>
              <a:gd name="connsiteX5" fmla="*/ 5506390 w 10447252"/>
              <a:gd name="connsiteY5" fmla="*/ 0 h 1511306"/>
              <a:gd name="connsiteX6" fmla="*/ 5506390 w 10447252"/>
              <a:gd name="connsiteY6" fmla="*/ 2544 h 1511306"/>
              <a:gd name="connsiteX7" fmla="*/ 5901778 w 10447252"/>
              <a:gd name="connsiteY7" fmla="*/ 2544 h 1511306"/>
              <a:gd name="connsiteX8" fmla="*/ 5901778 w 10447252"/>
              <a:gd name="connsiteY8" fmla="*/ 0 h 1511306"/>
              <a:gd name="connsiteX9" fmla="*/ 10447252 w 10447252"/>
              <a:gd name="connsiteY9" fmla="*/ 0 h 1511306"/>
              <a:gd name="connsiteX10" fmla="*/ 9749635 w 10447252"/>
              <a:gd name="connsiteY10" fmla="*/ 1511301 h 1511306"/>
              <a:gd name="connsiteX11" fmla="*/ 5901779 w 10447252"/>
              <a:gd name="connsiteY11" fmla="*/ 1511301 h 1511306"/>
              <a:gd name="connsiteX12" fmla="*/ 5901779 w 10447252"/>
              <a:gd name="connsiteY12" fmla="*/ 1511304 h 1511306"/>
              <a:gd name="connsiteX13" fmla="*/ 5506390 w 10447252"/>
              <a:gd name="connsiteY13" fmla="*/ 1511304 h 1511306"/>
              <a:gd name="connsiteX14" fmla="*/ 5506390 w 10447252"/>
              <a:gd name="connsiteY14" fmla="*/ 1511306 h 1511306"/>
              <a:gd name="connsiteX15" fmla="*/ 4434058 w 10447252"/>
              <a:gd name="connsiteY15" fmla="*/ 1511306 h 1511306"/>
              <a:gd name="connsiteX16" fmla="*/ 4319855 w 10447252"/>
              <a:gd name="connsiteY16" fmla="*/ 1511306 h 1511306"/>
              <a:gd name="connsiteX17" fmla="*/ 4310215 w 10447252"/>
              <a:gd name="connsiteY17" fmla="*/ 1511306 h 1511306"/>
              <a:gd name="connsiteX18" fmla="*/ 3340133 w 10447252"/>
              <a:gd name="connsiteY18" fmla="*/ 1511306 h 1511306"/>
              <a:gd name="connsiteX19" fmla="*/ 3292695 w 10447252"/>
              <a:gd name="connsiteY19" fmla="*/ 1511306 h 1511306"/>
              <a:gd name="connsiteX20" fmla="*/ 3100647 w 10447252"/>
              <a:gd name="connsiteY20" fmla="*/ 1511306 h 1511306"/>
              <a:gd name="connsiteX21" fmla="*/ 0 w 10447252"/>
              <a:gd name="connsiteY21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47252" h="1511306">
                <a:moveTo>
                  <a:pt x="0" y="0"/>
                </a:moveTo>
                <a:lnTo>
                  <a:pt x="3100647" y="0"/>
                </a:lnTo>
                <a:lnTo>
                  <a:pt x="3292695" y="0"/>
                </a:lnTo>
                <a:lnTo>
                  <a:pt x="3340133" y="0"/>
                </a:lnTo>
                <a:lnTo>
                  <a:pt x="4310215" y="0"/>
                </a:lnTo>
                <a:lnTo>
                  <a:pt x="5506390" y="0"/>
                </a:lnTo>
                <a:lnTo>
                  <a:pt x="5506390" y="2544"/>
                </a:lnTo>
                <a:lnTo>
                  <a:pt x="5901778" y="2544"/>
                </a:lnTo>
                <a:lnTo>
                  <a:pt x="5901778" y="0"/>
                </a:lnTo>
                <a:lnTo>
                  <a:pt x="10447252" y="0"/>
                </a:lnTo>
                <a:lnTo>
                  <a:pt x="9749635" y="1511301"/>
                </a:lnTo>
                <a:lnTo>
                  <a:pt x="5901779" y="1511301"/>
                </a:lnTo>
                <a:lnTo>
                  <a:pt x="5901779" y="1511304"/>
                </a:lnTo>
                <a:lnTo>
                  <a:pt x="5506390" y="1511304"/>
                </a:lnTo>
                <a:lnTo>
                  <a:pt x="5506390" y="1511306"/>
                </a:lnTo>
                <a:lnTo>
                  <a:pt x="4434058" y="1511306"/>
                </a:lnTo>
                <a:lnTo>
                  <a:pt x="4319855" y="1511306"/>
                </a:lnTo>
                <a:lnTo>
                  <a:pt x="4310215" y="1511306"/>
                </a:lnTo>
                <a:lnTo>
                  <a:pt x="3340133" y="1511306"/>
                </a:lnTo>
                <a:lnTo>
                  <a:pt x="3292695" y="1511306"/>
                </a:lnTo>
                <a:lnTo>
                  <a:pt x="3100647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D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9">
            <a:extLst>
              <a:ext uri="{FF2B5EF4-FFF2-40B4-BE49-F238E27FC236}">
                <a16:creationId xmlns:a16="http://schemas.microsoft.com/office/drawing/2014/main" id="{8AC533DD-1CF6-4A33-852D-387744153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62891" y="5346700"/>
            <a:ext cx="2329109" cy="1511301"/>
          </a:xfrm>
          <a:custGeom>
            <a:avLst/>
            <a:gdLst>
              <a:gd name="connsiteX0" fmla="*/ 697617 w 2329109"/>
              <a:gd name="connsiteY0" fmla="*/ 0 h 1511301"/>
              <a:gd name="connsiteX1" fmla="*/ 2329109 w 2329109"/>
              <a:gd name="connsiteY1" fmla="*/ 0 h 1511301"/>
              <a:gd name="connsiteX2" fmla="*/ 2329109 w 2329109"/>
              <a:gd name="connsiteY2" fmla="*/ 1511301 h 1511301"/>
              <a:gd name="connsiteX3" fmla="*/ 0 w 2329109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9109" h="1511301">
                <a:moveTo>
                  <a:pt x="697617" y="0"/>
                </a:moveTo>
                <a:lnTo>
                  <a:pt x="2329109" y="0"/>
                </a:lnTo>
                <a:lnTo>
                  <a:pt x="2329109" y="1511301"/>
                </a:lnTo>
                <a:lnTo>
                  <a:pt x="0" y="1511301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3FE25-9B92-424C-9630-1BF86197E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40" y="5612654"/>
            <a:ext cx="9095651" cy="8302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Thanks for the event! </a:t>
            </a:r>
            <a:br>
              <a:rPr lang="en-US" sz="40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</a:br>
            <a:r>
              <a:rPr lang="en-US" sz="4000">
                <a:solidFill>
                  <a:srgbClr val="000000"/>
                </a:solidFill>
              </a:rPr>
              <a:t>You sure know how to run a Hackathon!</a:t>
            </a:r>
            <a:endParaRPr lang="en-US" sz="4000" kern="120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31672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E951FD43F3CB499090A43508127C0C" ma:contentTypeVersion="13" ma:contentTypeDescription="Crée un document." ma:contentTypeScope="" ma:versionID="ccb6615537c25483bdcc6e08bd0e7205">
  <xsd:schema xmlns:xsd="http://www.w3.org/2001/XMLSchema" xmlns:xs="http://www.w3.org/2001/XMLSchema" xmlns:p="http://schemas.microsoft.com/office/2006/metadata/properties" xmlns:ns3="bb1644d4-da4a-4352-a55f-7d4bedc7d8c8" xmlns:ns4="000e6586-bec3-4c32-ad5f-db2094513aff" targetNamespace="http://schemas.microsoft.com/office/2006/metadata/properties" ma:root="true" ma:fieldsID="0c04fa95a144a717e826f5cb26e48ebe" ns3:_="" ns4:_="">
    <xsd:import namespace="bb1644d4-da4a-4352-a55f-7d4bedc7d8c8"/>
    <xsd:import namespace="000e6586-bec3-4c32-ad5f-db2094513af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3:SharedWithDetails" minOccurs="0"/>
                <xsd:element ref="ns3:SharingHintHash" minOccurs="0"/>
                <xsd:element ref="ns4:MediaServiceDateTaken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1644d4-da4a-4352-a55f-7d4bedc7d8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0e6586-bec3-4c32-ad5f-db2094513a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8D677F-2373-4884-9023-4A6860FA42AD}">
  <ds:schemaRefs>
    <ds:schemaRef ds:uri="000e6586-bec3-4c32-ad5f-db2094513aff"/>
    <ds:schemaRef ds:uri="bb1644d4-da4a-4352-a55f-7d4bedc7d8c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F2480CB-1EC7-4484-AF91-A7E137CC53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9631C3-BA6F-4894-8EB3-749EAA7A62A5}">
  <ds:schemaRefs>
    <ds:schemaRef ds:uri="000e6586-bec3-4c32-ad5f-db2094513aff"/>
    <ds:schemaRef ds:uri="bb1644d4-da4a-4352-a55f-7d4bedc7d8c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Rosaparks.app</vt:lpstr>
      <vt:lpstr>The real problem?</vt:lpstr>
      <vt:lpstr>We bring in more diverse people!</vt:lpstr>
      <vt:lpstr>PowerPoint Presentation</vt:lpstr>
      <vt:lpstr>https://rosaparks.app</vt:lpstr>
      <vt:lpstr>Low costs,  only pay for what you use</vt:lpstr>
      <vt:lpstr>High revenues</vt:lpstr>
      <vt:lpstr>Thanks for the event!  You sure know how to run a Hackathon!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Rosaparks.app</dc:title>
  <dc:creator>Mehdi Oueslati</dc:creator>
  <cp:revision>3</cp:revision>
  <dcterms:created xsi:type="dcterms:W3CDTF">2022-03-25T03:35:22Z</dcterms:created>
  <dcterms:modified xsi:type="dcterms:W3CDTF">2022-03-25T08:39:09Z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0x0101006AE951FD43F3CB499090A43508127C0C</vt:lpwstr>
  </property>
</Properties>
</file>

<file path=docProps/thumbnail.jpeg>
</file>